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jpeg"/><Relationship Id="rId3" Type="http://schemas.openxmlformats.org/officeDocument/2006/relationships/image" Target="../media/image-11-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image" Target="../media/image-1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jpg"/><Relationship Id="rId3" Type="http://schemas.openxmlformats.org/officeDocument/2006/relationships/image" Target="../media/image-5-3.jpeg"/><Relationship Id="rId4" Type="http://schemas.openxmlformats.org/officeDocument/2006/relationships/image" Target="../media/image-5-4.jpeg"/><Relationship Id="rId5" Type="http://schemas.openxmlformats.org/officeDocument/2006/relationships/image" Target="../media/image-5-5.jpeg"/><Relationship Id="rId6" Type="http://schemas.openxmlformats.org/officeDocument/2006/relationships/image" Target="../media/image-5-6.jpg"/><Relationship Id="rId7" Type="http://schemas.openxmlformats.org/officeDocument/2006/relationships/image" Target="../media/image-5-7.jp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_HQ.jpe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20617">
              <a:alpha val="65000"/>
            </a:srgbClr>
          </a:solidFill>
          <a:ln w="12700">
            <a:solidFill>
              <a:srgbClr val="020617">
                <a:alpha val="6500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5486400" cy="5143500"/>
          </a:xfrm>
          <a:prstGeom prst="rect">
            <a:avLst/>
          </a:prstGeom>
          <a:solidFill>
            <a:srgbClr val="020617">
              <a:alpha val="80000"/>
            </a:srgbClr>
          </a:solidFill>
          <a:ln w="12700">
            <a:solidFill>
              <a:srgbClr val="020617">
                <a:alpha val="80000"/>
              </a:srgbClr>
            </a:solidFill>
            <a:prstDash val="solid"/>
          </a:ln>
        </p:spPr>
      </p:sp>
      <p:pic>
        <p:nvPicPr>
          <p:cNvPr id="5" name="Image 1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11480" y="274320"/>
            <a:ext cx="1737360" cy="4754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1480" y="1417320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PRESENTATION · 2025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411480" y="1737360"/>
            <a:ext cx="6858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Mildex Optical Inc.</a:t>
            </a:r>
            <a:endParaRPr lang="en-US" sz="5200" dirty="0"/>
          </a:p>
        </p:txBody>
      </p:sp>
      <p:sp>
        <p:nvSpPr>
          <p:cNvPr id="8" name="Text 4"/>
          <p:cNvSpPr/>
          <p:nvPr/>
        </p:nvSpPr>
        <p:spPr>
          <a:xfrm>
            <a:off x="411480" y="2816352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Touch Display &amp; HMI Solutions</a:t>
            </a:r>
            <a:endParaRPr lang="en-US" sz="2000" dirty="0"/>
          </a:p>
        </p:txBody>
      </p:sp>
      <p:sp>
        <p:nvSpPr>
          <p:cNvPr id="9" name="Shape 5"/>
          <p:cNvSpPr/>
          <p:nvPr/>
        </p:nvSpPr>
        <p:spPr>
          <a:xfrm>
            <a:off x="411480" y="3337560"/>
            <a:ext cx="1280160" cy="502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20617">
              <a:alpha val="90000"/>
            </a:srgbClr>
          </a:solidFill>
          <a:ln w="12700">
            <a:solidFill>
              <a:srgbClr val="020617">
                <a:alpha val="9000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411480" y="4873752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6858000" y="4873752"/>
            <a:ext cx="2011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mildexoptical.us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 TECHNOLOGY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411480" y="868680"/>
            <a:ext cx="5029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Resistive Multi-Touch (RMTS)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212080" y="594360"/>
            <a:ext cx="3657600" cy="416052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pic>
        <p:nvPicPr>
          <p:cNvPr id="7" name="Image 1" descr="/sessions/hopeful-zen-dirac/mnt/Mildex-site/:documents/Mildex_RMTS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212080" y="594360"/>
            <a:ext cx="3657600" cy="416052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212080" y="594360"/>
            <a:ext cx="3657600" cy="4160520"/>
          </a:xfrm>
          <a:prstGeom prst="rect">
            <a:avLst/>
          </a:prstGeom>
          <a:solidFill>
            <a:srgbClr val="0F172A">
              <a:alpha val="40000"/>
            </a:srgbClr>
          </a:solidFill>
          <a:ln w="12700">
            <a:solidFill>
              <a:srgbClr val="0F172A">
                <a:alpha val="40000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411480" y="1572768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48640" y="166420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 Points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2423160" y="1664208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to 10-point multi-touch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411480" y="2103120"/>
            <a:ext cx="4572000" cy="475488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548640" y="2194560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Diagonal Size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2423160" y="219456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7" to 21.5"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411480" y="2633472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548640" y="272491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 Method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2423160" y="2724912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Finger, glove, stylus, pen</a:t>
            </a:r>
            <a:endParaRPr lang="en-US" sz="1000" dirty="0"/>
          </a:p>
        </p:txBody>
      </p:sp>
      <p:sp>
        <p:nvSpPr>
          <p:cNvPr id="18" name="Shape 14"/>
          <p:cNvSpPr/>
          <p:nvPr/>
        </p:nvSpPr>
        <p:spPr>
          <a:xfrm>
            <a:off x="411480" y="3163824"/>
            <a:ext cx="4572000" cy="475488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548640" y="3255264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Controller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2423160" y="32552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USB / RS-232 / I²C</a:t>
            </a:r>
            <a:endParaRPr lang="en-US" sz="1000" dirty="0"/>
          </a:p>
        </p:txBody>
      </p:sp>
      <p:sp>
        <p:nvSpPr>
          <p:cNvPr id="21" name="Shape 17"/>
          <p:cNvSpPr/>
          <p:nvPr/>
        </p:nvSpPr>
        <p:spPr>
          <a:xfrm>
            <a:off x="411480" y="3694176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48640" y="3785616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Temp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2423160" y="3785616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-40°C to +85°C</a:t>
            </a:r>
            <a:endParaRPr lang="en-US" sz="1000" dirty="0"/>
          </a:p>
        </p:txBody>
      </p:sp>
      <p:sp>
        <p:nvSpPr>
          <p:cNvPr id="24" name="Shape 20"/>
          <p:cNvSpPr/>
          <p:nvPr/>
        </p:nvSpPr>
        <p:spPr>
          <a:xfrm>
            <a:off x="411480" y="4224528"/>
            <a:ext cx="4572000" cy="475488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548640" y="431596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Support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2423160" y="4315968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Windows, Linux, Android</a:t>
            </a:r>
            <a:endParaRPr lang="en-US" sz="1000" dirty="0"/>
          </a:p>
        </p:txBody>
      </p:sp>
      <p:sp>
        <p:nvSpPr>
          <p:cNvPr id="27" name="Shape 23"/>
          <p:cNvSpPr/>
          <p:nvPr/>
        </p:nvSpPr>
        <p:spPr>
          <a:xfrm>
            <a:off x="411480" y="4754880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548640" y="4846320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Certifications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2423160" y="484632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MIL-STD-461E, CE, FCC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12480" y="48463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4" name="Shape 1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DISPLAY ENHANCEMENTS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11480" y="8686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Glass Film Glass  ·  Sunlight Readable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274320" y="1508760"/>
            <a:ext cx="4206240" cy="329184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74320" y="1508760"/>
            <a:ext cx="4206240" cy="64008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pic>
        <p:nvPicPr>
          <p:cNvPr id="9" name="Image 1" descr="/sessions/hopeful-zen-dirac/mnt/Mildex-site/:assets/Mildex_layer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274320" y="1572768"/>
            <a:ext cx="4206240" cy="13716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7200" y="2999232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Glass Film Glass (GFG)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457200" y="3401568"/>
            <a:ext cx="38404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0.21mm top micro-glass layer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Scratch-proof 7H surface hardness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Eliminates pillow effect at high temps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Transmission up to 80%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Chemical resistant · All coatings possible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4709160" y="1508760"/>
            <a:ext cx="4206240" cy="329184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709160" y="1508760"/>
            <a:ext cx="4206240" cy="64008"/>
          </a:xfrm>
          <a:prstGeom prst="rect">
            <a:avLst/>
          </a:prstGeom>
          <a:solidFill>
            <a:srgbClr val="CA8A04"/>
          </a:solidFill>
          <a:ln w="12700">
            <a:solidFill>
              <a:srgbClr val="CA8A04"/>
            </a:solidFill>
            <a:prstDash val="solid"/>
          </a:ln>
        </p:spPr>
      </p:sp>
      <p:pic>
        <p:nvPicPr>
          <p:cNvPr id="14" name="Image 2" descr="/sessions/hopeful-zen-dirac/mnt/Mildex-site/:assets/Mildex_design_3.jpe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4709160" y="1572768"/>
            <a:ext cx="4206240" cy="13716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892040" y="2999232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Sunlight Readable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892040" y="3401568"/>
            <a:ext cx="38404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Specular reflection &lt; 1.0%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Diffuse reflection &lt; 0.2%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Transmission &gt; 77%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MIL-810 approved solution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Sizes up to 21.5" · EMI rated 0.25Ω/sq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12480" y="48463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4" name="Shape 1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CUSTOMIZATION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11480" y="8686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Enhancements &amp; Solutions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274320" y="1508760"/>
            <a:ext cx="4206240" cy="157276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74320" y="1508760"/>
            <a:ext cx="4206240" cy="64008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11480" y="1618488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Optical Enhancements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11480" y="1984248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Ultra-Low-Reflection coatings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Surface coatings: MAR · AR · AG · AS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Anti-UV protection layers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High-transmission treatments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681728" y="1508760"/>
            <a:ext cx="4206240" cy="157276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681728" y="1508760"/>
            <a:ext cx="4206240" cy="64008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818888" y="1618488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Enhancements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818888" y="1984248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Glass Film Glass (GFG) stackup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Optical bonding integration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Spacer-dot arrangements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Edge strengthening &amp; shaping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274320" y="3200400"/>
            <a:ext cx="4206240" cy="157276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274320" y="3200400"/>
            <a:ext cx="4206240" cy="64008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11480" y="3310128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Designs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411480" y="3675888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True-flat / Bezel-less windows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Custom PCB &amp; controller design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Full HMI assembly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Rugged sealed enclosures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4681728" y="3200400"/>
            <a:ext cx="4206240" cy="157276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681728" y="3200400"/>
            <a:ext cx="4206240" cy="64008"/>
          </a:xfrm>
          <a:prstGeom prst="rect">
            <a:avLst/>
          </a:prstGeom>
          <a:solidFill>
            <a:srgbClr val="FB923C"/>
          </a:solidFill>
          <a:ln w="12700">
            <a:solidFill>
              <a:srgbClr val="FB923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818888" y="3310128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B92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Electrical Enhancements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818888" y="3675888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EMI shielding &lt; 0.25 Ω/sq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Grounding / conductive tape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USB · I²C · RS232 interfaces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Windows · Linux · Android drivers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_design.jpe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20617">
              <a:alpha val="70000"/>
            </a:srgbClr>
          </a:solidFill>
          <a:ln w="12700">
            <a:solidFill>
              <a:srgbClr val="020617">
                <a:alpha val="7000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029200" y="0"/>
            <a:ext cx="4114800" cy="5143500"/>
          </a:xfrm>
          <a:prstGeom prst="rect">
            <a:avLst/>
          </a:prstGeom>
          <a:solidFill>
            <a:srgbClr val="020617">
              <a:alpha val="90000"/>
            </a:srgbClr>
          </a:solidFill>
          <a:ln w="12700">
            <a:solidFill>
              <a:srgbClr val="020617">
                <a:alpha val="90000"/>
              </a:srgbClr>
            </a:solidFill>
            <a:prstDash val="solid"/>
          </a:ln>
        </p:spPr>
      </p:sp>
      <p:pic>
        <p:nvPicPr>
          <p:cNvPr id="5" name="Image 1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11480" y="274320"/>
            <a:ext cx="1737360" cy="4754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349240" y="128016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7200" dirty="0"/>
          </a:p>
        </p:txBody>
      </p:sp>
      <p:sp>
        <p:nvSpPr>
          <p:cNvPr id="7" name="Text 3"/>
          <p:cNvSpPr/>
          <p:nvPr/>
        </p:nvSpPr>
        <p:spPr>
          <a:xfrm>
            <a:off x="5349240" y="2103120"/>
            <a:ext cx="338328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OPTICAL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BONDING &amp;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</a:t>
            </a:r>
            <a:endParaRPr lang="en-US" sz="3400" dirty="0"/>
          </a:p>
        </p:txBody>
      </p:sp>
      <p:sp>
        <p:nvSpPr>
          <p:cNvPr id="8" name="Text 4"/>
          <p:cNvSpPr/>
          <p:nvPr/>
        </p:nvSpPr>
        <p:spPr>
          <a:xfrm>
            <a:off x="5349240" y="384048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 bonding · Zero air gap · Full-module warranty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12480" y="48463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4" name="Shape 1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OPTICAL BONDING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11480" y="8686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Optical Bonding?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274320" y="1508760"/>
            <a:ext cx="4206240" cy="100584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1600200"/>
            <a:ext cx="38404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Improved Readability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192024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Eliminates internal reflections — up to 4× better contrast in direct sunlight.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681728" y="1508760"/>
            <a:ext cx="4206240" cy="100584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64608" y="1600200"/>
            <a:ext cx="38404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Enhanced Durability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4864608" y="192024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 layer absorbs shock and vibration — passes MIL-STD-810G boot kick test.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274320" y="2624328"/>
            <a:ext cx="4206240" cy="100584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7200" y="2715768"/>
            <a:ext cx="38404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Moisture Elimination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57200" y="3035808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air gap means no condensation, fogging, or contamination between layers.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4681728" y="2624328"/>
            <a:ext cx="4206240" cy="100584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864608" y="2715768"/>
            <a:ext cx="38404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Thinner Profile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4864608" y="3035808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Removal of air gap allows for slimmer, lighter form-factor assemblies.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274320" y="3739896"/>
            <a:ext cx="4206240" cy="100584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57200" y="3831336"/>
            <a:ext cx="38404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Module Warranty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457200" y="4151376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Mildex warranties the complete bonded assembly — touch sensor + LCD + bond.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4681728" y="3739896"/>
            <a:ext cx="4206240" cy="100584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864608" y="3831336"/>
            <a:ext cx="38404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 Temperature Range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4864608" y="4151376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Qualified to -40°C to +85°C for harsh environments including military applications.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12480" y="48463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  <p:sp>
        <p:nvSpPr>
          <p:cNvPr id="4" name="Shape 1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OPTICAL BONDING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11480" y="8686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Optical Bonding vs. Air Bonding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274320" y="1508760"/>
            <a:ext cx="2286000" cy="37490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596896" y="1508760"/>
            <a:ext cx="3017520" cy="37490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650992" y="1508760"/>
            <a:ext cx="320040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11480" y="160020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Attribute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2724912" y="1600200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Optical Bonding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5760720" y="160020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Bonding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274320" y="1911096"/>
            <a:ext cx="228600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2596896" y="1911096"/>
            <a:ext cx="301752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650992" y="1911096"/>
            <a:ext cx="320040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11480" y="2002536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Bonding Material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2724912" y="2002536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 (Optical Clear Resin)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5760720" y="2002536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DST (Double-Sided Tape)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274320" y="2313432"/>
            <a:ext cx="228600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2596896" y="2313432"/>
            <a:ext cx="301752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650992" y="2313432"/>
            <a:ext cx="320040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11480" y="2404872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Reflection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2724912" y="240487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6%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5760720" y="240487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12%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274320" y="2715768"/>
            <a:ext cx="228600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2596896" y="2715768"/>
            <a:ext cx="301752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650992" y="2715768"/>
            <a:ext cx="320040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11480" y="2807208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Reflection Contrast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2724912" y="2807208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8:1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5760720" y="2807208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1:1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274320" y="3118104"/>
            <a:ext cx="228600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2596896" y="3118104"/>
            <a:ext cx="301752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5650992" y="3118104"/>
            <a:ext cx="320040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411480" y="3209544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Outdoor Readability</a:t>
            </a:r>
            <a:endParaRPr lang="en-US" sz="1000" dirty="0"/>
          </a:p>
        </p:txBody>
      </p:sp>
      <p:sp>
        <p:nvSpPr>
          <p:cNvPr id="35" name="Text 32"/>
          <p:cNvSpPr/>
          <p:nvPr/>
        </p:nvSpPr>
        <p:spPr>
          <a:xfrm>
            <a:off x="2724912" y="3209544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Excellent</a:t>
            </a:r>
            <a:endParaRPr lang="en-US" sz="1000" dirty="0"/>
          </a:p>
        </p:txBody>
      </p:sp>
      <p:sp>
        <p:nvSpPr>
          <p:cNvPr id="36" name="Text 33"/>
          <p:cNvSpPr/>
          <p:nvPr/>
        </p:nvSpPr>
        <p:spPr>
          <a:xfrm>
            <a:off x="5760720" y="3209544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</a:t>
            </a:r>
            <a:endParaRPr lang="en-US" sz="1000" dirty="0"/>
          </a:p>
        </p:txBody>
      </p:sp>
      <p:sp>
        <p:nvSpPr>
          <p:cNvPr id="37" name="Shape 34"/>
          <p:cNvSpPr/>
          <p:nvPr/>
        </p:nvSpPr>
        <p:spPr>
          <a:xfrm>
            <a:off x="274320" y="3520440"/>
            <a:ext cx="228600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2596896" y="3520440"/>
            <a:ext cx="301752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5650992" y="3520440"/>
            <a:ext cx="320040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411480" y="361188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Shock / Vibration</a:t>
            </a:r>
            <a:endParaRPr lang="en-US" sz="1000" dirty="0"/>
          </a:p>
        </p:txBody>
      </p:sp>
      <p:sp>
        <p:nvSpPr>
          <p:cNvPr id="41" name="Text 38"/>
          <p:cNvSpPr/>
          <p:nvPr/>
        </p:nvSpPr>
        <p:spPr>
          <a:xfrm>
            <a:off x="2724912" y="3611880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Excellent — bonded layer</a:t>
            </a:r>
            <a:endParaRPr lang="en-US" sz="1000" dirty="0"/>
          </a:p>
        </p:txBody>
      </p:sp>
      <p:sp>
        <p:nvSpPr>
          <p:cNvPr id="42" name="Text 39"/>
          <p:cNvSpPr/>
          <p:nvPr/>
        </p:nvSpPr>
        <p:spPr>
          <a:xfrm>
            <a:off x="5760720" y="361188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 — air gap absorbs none</a:t>
            </a:r>
            <a:endParaRPr lang="en-US" sz="1000" dirty="0"/>
          </a:p>
        </p:txBody>
      </p:sp>
      <p:sp>
        <p:nvSpPr>
          <p:cNvPr id="43" name="Shape 40"/>
          <p:cNvSpPr/>
          <p:nvPr/>
        </p:nvSpPr>
        <p:spPr>
          <a:xfrm>
            <a:off x="274320" y="3922776"/>
            <a:ext cx="228600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2596896" y="3922776"/>
            <a:ext cx="301752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5650992" y="3922776"/>
            <a:ext cx="320040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411480" y="4014216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Condensation Risk</a:t>
            </a:r>
            <a:endParaRPr lang="en-US" sz="1000" dirty="0"/>
          </a:p>
        </p:txBody>
      </p:sp>
      <p:sp>
        <p:nvSpPr>
          <p:cNvPr id="47" name="Text 44"/>
          <p:cNvSpPr/>
          <p:nvPr/>
        </p:nvSpPr>
        <p:spPr>
          <a:xfrm>
            <a:off x="2724912" y="4014216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— no air gap</a:t>
            </a:r>
            <a:endParaRPr lang="en-US" sz="1000" dirty="0"/>
          </a:p>
        </p:txBody>
      </p:sp>
      <p:sp>
        <p:nvSpPr>
          <p:cNvPr id="48" name="Text 45"/>
          <p:cNvSpPr/>
          <p:nvPr/>
        </p:nvSpPr>
        <p:spPr>
          <a:xfrm>
            <a:off x="5760720" y="4014216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— moisture in gap</a:t>
            </a:r>
            <a:endParaRPr lang="en-US" sz="1000" dirty="0"/>
          </a:p>
        </p:txBody>
      </p:sp>
      <p:sp>
        <p:nvSpPr>
          <p:cNvPr id="49" name="Shape 46"/>
          <p:cNvSpPr/>
          <p:nvPr/>
        </p:nvSpPr>
        <p:spPr>
          <a:xfrm>
            <a:off x="274320" y="4325112"/>
            <a:ext cx="228600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50" name="Shape 47"/>
          <p:cNvSpPr/>
          <p:nvPr/>
        </p:nvSpPr>
        <p:spPr>
          <a:xfrm>
            <a:off x="2596896" y="4325112"/>
            <a:ext cx="301752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5650992" y="4325112"/>
            <a:ext cx="3200400" cy="374904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411480" y="4416552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Resistance</a:t>
            </a:r>
            <a:endParaRPr lang="en-US" sz="1000" dirty="0"/>
          </a:p>
        </p:txBody>
      </p:sp>
      <p:sp>
        <p:nvSpPr>
          <p:cNvPr id="53" name="Text 50"/>
          <p:cNvSpPr/>
          <p:nvPr/>
        </p:nvSpPr>
        <p:spPr>
          <a:xfrm>
            <a:off x="2724912" y="441655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Passes MIL boot kick test</a:t>
            </a:r>
            <a:endParaRPr lang="en-US" sz="1000" dirty="0"/>
          </a:p>
        </p:txBody>
      </p:sp>
      <p:sp>
        <p:nvSpPr>
          <p:cNvPr id="54" name="Text 51"/>
          <p:cNvSpPr/>
          <p:nvPr/>
        </p:nvSpPr>
        <p:spPr>
          <a:xfrm>
            <a:off x="5760720" y="44165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Fails</a:t>
            </a:r>
            <a:endParaRPr lang="en-US" sz="1000" dirty="0"/>
          </a:p>
        </p:txBody>
      </p:sp>
      <p:sp>
        <p:nvSpPr>
          <p:cNvPr id="55" name="Shape 52"/>
          <p:cNvSpPr/>
          <p:nvPr/>
        </p:nvSpPr>
        <p:spPr>
          <a:xfrm>
            <a:off x="274320" y="4727448"/>
            <a:ext cx="228600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56" name="Shape 53"/>
          <p:cNvSpPr/>
          <p:nvPr/>
        </p:nvSpPr>
        <p:spPr>
          <a:xfrm>
            <a:off x="2596896" y="4727448"/>
            <a:ext cx="301752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57" name="Shape 54"/>
          <p:cNvSpPr/>
          <p:nvPr/>
        </p:nvSpPr>
        <p:spPr>
          <a:xfrm>
            <a:off x="5650992" y="4727448"/>
            <a:ext cx="3200400" cy="374904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411480" y="4818888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Warranty</a:t>
            </a:r>
            <a:endParaRPr lang="en-US" sz="1000" dirty="0"/>
          </a:p>
        </p:txBody>
      </p:sp>
      <p:sp>
        <p:nvSpPr>
          <p:cNvPr id="59" name="Text 56"/>
          <p:cNvSpPr/>
          <p:nvPr/>
        </p:nvSpPr>
        <p:spPr>
          <a:xfrm>
            <a:off x="2724912" y="4818888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module inc. LCD</a:t>
            </a:r>
            <a:endParaRPr lang="en-US" sz="1000" dirty="0"/>
          </a:p>
        </p:txBody>
      </p:sp>
      <p:sp>
        <p:nvSpPr>
          <p:cNvPr id="60" name="Text 57"/>
          <p:cNvSpPr/>
          <p:nvPr/>
        </p:nvSpPr>
        <p:spPr>
          <a:xfrm>
            <a:off x="5760720" y="4818888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 only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206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12480" y="48463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  <p:sp>
        <p:nvSpPr>
          <p:cNvPr id="4" name="Shape 1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MILDEX ADVANTAGE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11480" y="8686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Choose Mildex?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274320" y="1508760"/>
            <a:ext cx="2788920" cy="320040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74320" y="1508760"/>
            <a:ext cx="2788920" cy="64008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" y="1627632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438912" y="1956816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438912" y="2322576"/>
            <a:ext cx="2468880" cy="27432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8912" y="2395728"/>
            <a:ext cx="2468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20+ years touch &amp; display expertise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Long-term product availability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Full warranty on complete modules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IATF 16949 · ISO 9001 quality processes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218688" y="1508760"/>
            <a:ext cx="2788920" cy="320040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218688" y="1508760"/>
            <a:ext cx="2788920" cy="64008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383280" y="1627632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3383280" y="1956816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3383280" y="2322576"/>
            <a:ext cx="2468880" cy="27432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383280" y="2395728"/>
            <a:ext cx="2468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Lowest NRE fees in the industry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Short design cycles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Custom designs from 4.3" – 65"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Single partner from concept to production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163056" y="1508760"/>
            <a:ext cx="2788920" cy="320040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163056" y="1508760"/>
            <a:ext cx="2788920" cy="64008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27648" y="1627632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000" dirty="0"/>
          </a:p>
        </p:txBody>
      </p:sp>
      <p:sp>
        <p:nvSpPr>
          <p:cNvPr id="22" name="Text 19"/>
          <p:cNvSpPr/>
          <p:nvPr/>
        </p:nvSpPr>
        <p:spPr>
          <a:xfrm>
            <a:off x="6327648" y="1956816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6327648" y="2322576"/>
            <a:ext cx="2468880" cy="27432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327648" y="2395728"/>
            <a:ext cx="2468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Vertically integrated manufacturing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Strong project monitoring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On-time delivery programs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Bonded inventory options available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_HQ.jpe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0"/>
            <a:ext cx="41148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0" y="0"/>
            <a:ext cx="4114800" cy="5143500"/>
          </a:xfrm>
          <a:prstGeom prst="rect">
            <a:avLst/>
          </a:prstGeom>
          <a:solidFill>
            <a:srgbClr val="020617">
              <a:alpha val="70000"/>
            </a:srgbClr>
          </a:solidFill>
          <a:ln w="12700">
            <a:solidFill>
              <a:srgbClr val="020617">
                <a:alpha val="7000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5074920" cy="5143500"/>
          </a:xfrm>
          <a:prstGeom prst="rect">
            <a:avLst/>
          </a:prstGeom>
          <a:solidFill>
            <a:srgbClr val="020617"/>
          </a:solidFill>
          <a:ln w="12700">
            <a:solidFill>
              <a:srgbClr val="020617"/>
            </a:solidFill>
            <a:prstDash val="solid"/>
          </a:ln>
        </p:spPr>
      </p:sp>
      <p:pic>
        <p:nvPicPr>
          <p:cNvPr id="5" name="Image 1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11480" y="274320"/>
            <a:ext cx="1737360" cy="4754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1480" y="1188720"/>
            <a:ext cx="4389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Connect</a:t>
            </a:r>
            <a:endParaRPr lang="en-US" sz="4000" dirty="0"/>
          </a:p>
        </p:txBody>
      </p:sp>
      <p:sp>
        <p:nvSpPr>
          <p:cNvPr id="7" name="Text 3"/>
          <p:cNvSpPr/>
          <p:nvPr/>
        </p:nvSpPr>
        <p:spPr>
          <a:xfrm>
            <a:off x="411480" y="1965960"/>
            <a:ext cx="4389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your local sales representative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reach out to our team directly.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411480" y="2651760"/>
            <a:ext cx="1645920" cy="502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411480" y="2834640"/>
            <a:ext cx="4389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411480" y="3035808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mildexoptical.us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411480" y="3493008"/>
            <a:ext cx="4389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411480" y="3694176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tiffany.touch@mildexoptical.us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411480" y="4151376"/>
            <a:ext cx="4389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</a:t>
            </a:r>
            <a:endParaRPr lang="en-US" sz="800" dirty="0"/>
          </a:p>
        </p:txBody>
      </p:sp>
      <p:sp>
        <p:nvSpPr>
          <p:cNvPr id="14" name="Text 10"/>
          <p:cNvSpPr/>
          <p:nvPr/>
        </p:nvSpPr>
        <p:spPr>
          <a:xfrm>
            <a:off x="411480" y="4352544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2507 W. Erie Dr. Suite 101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Tempe, AZ 85282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411480" y="4754880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Proudly Designed &amp; Manufactured in Taiwan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12480" y="48463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4" name="Shape 1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ARE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11480" y="8686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Leading-Edge Touch Display Solutions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411480" y="1572768"/>
            <a:ext cx="3931920" cy="301752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pic>
        <p:nvPicPr>
          <p:cNvPr id="8" name="Image 1" descr="/sessions/hopeful-zen-dirac/mnt/Mildex-site/:assets/Mildex_HQ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11480" y="1572768"/>
            <a:ext cx="3931920" cy="30175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11480" y="4206240"/>
            <a:ext cx="3931920" cy="384048"/>
          </a:xfrm>
          <a:prstGeom prst="rect">
            <a:avLst/>
          </a:prstGeom>
          <a:solidFill>
            <a:srgbClr val="020617">
              <a:alpha val="80000"/>
            </a:srgbClr>
          </a:solidFill>
          <a:ln w="12700">
            <a:solidFill>
              <a:srgbClr val="020617">
                <a:alpha val="80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02920" y="4233672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Mildex Optical Inc. — Tempe, AZ  ·  HQ Kaohsiung, Taiwan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4617720" y="1572768"/>
            <a:ext cx="4114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Mildex Optical Inc. is a global leading-edge designer and manufacturer specializing in advanced touch screen technologies for demanding applications. Publicly traded on the Taiwan Stock Exchange (TSE), Mildex brings end-to-end engineering, manufacturing, and integration capabilities to customers across defense, aerospace, medical, industrial, and commercial markets.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617720" y="3154680"/>
            <a:ext cx="1920240" cy="822960"/>
          </a:xfrm>
          <a:prstGeom prst="rect">
            <a:avLst/>
          </a:prstGeom>
          <a:solidFill>
            <a:srgbClr val="1E293B"/>
          </a:solidFill>
          <a:ln w="9525">
            <a:solidFill>
              <a:srgbClr val="075985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4727448" y="3246120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IATF 16949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4727448" y="3593592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Automotive Quality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6720840" y="3154680"/>
            <a:ext cx="1920240" cy="822960"/>
          </a:xfrm>
          <a:prstGeom prst="rect">
            <a:avLst/>
          </a:prstGeom>
          <a:solidFill>
            <a:srgbClr val="1E293B"/>
          </a:solidFill>
          <a:ln w="9525">
            <a:solidFill>
              <a:srgbClr val="07598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830568" y="3246120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6830568" y="3593592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Mgmt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4617720" y="4160520"/>
            <a:ext cx="1920240" cy="822960"/>
          </a:xfrm>
          <a:prstGeom prst="rect">
            <a:avLst/>
          </a:prstGeom>
          <a:solidFill>
            <a:srgbClr val="1E293B"/>
          </a:solidFill>
          <a:ln w="9525">
            <a:solidFill>
              <a:srgbClr val="075985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4727448" y="4251960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Listed</a:t>
            </a:r>
            <a:endParaRPr lang="en-US" sz="1600" dirty="0"/>
          </a:p>
        </p:txBody>
      </p:sp>
      <p:sp>
        <p:nvSpPr>
          <p:cNvPr id="20" name="Text 16"/>
          <p:cNvSpPr/>
          <p:nvPr/>
        </p:nvSpPr>
        <p:spPr>
          <a:xfrm>
            <a:off x="4727448" y="4599432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Taiwan Stock Exchange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6720840" y="4160520"/>
            <a:ext cx="1920240" cy="822960"/>
          </a:xfrm>
          <a:prstGeom prst="rect">
            <a:avLst/>
          </a:prstGeom>
          <a:solidFill>
            <a:srgbClr val="1E293B"/>
          </a:solidFill>
          <a:ln w="9525">
            <a:solidFill>
              <a:srgbClr val="075985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830568" y="4251960"/>
            <a:ext cx="1737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450+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6830568" y="4599432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Engineers Worldwide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206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12480" y="48463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4" name="Shape 1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OF THE PANJIT GROUP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11480" y="8686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Scale. Local Expertise.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274320" y="1645920"/>
            <a:ext cx="2057400" cy="224028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74320" y="1645920"/>
            <a:ext cx="2057400" cy="54864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84048" y="1755648"/>
            <a:ext cx="1874520" cy="8412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2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1986</a:t>
            </a:r>
            <a:endParaRPr lang="en-US" sz="5200" dirty="0"/>
          </a:p>
        </p:txBody>
      </p:sp>
      <p:sp>
        <p:nvSpPr>
          <p:cNvPr id="10" name="Text 7"/>
          <p:cNvSpPr/>
          <p:nvPr/>
        </p:nvSpPr>
        <p:spPr>
          <a:xfrm>
            <a:off x="384048" y="2670048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FOUNDED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384048" y="3035808"/>
            <a:ext cx="1874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Kaohsiung, Taiwan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2468880" y="1645920"/>
            <a:ext cx="2057400" cy="224028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2468880" y="1645920"/>
            <a:ext cx="2057400" cy="54864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578608" y="1755648"/>
            <a:ext cx="1874520" cy="8412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2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6,700+</a:t>
            </a:r>
            <a:endParaRPr lang="en-US" sz="5200" dirty="0"/>
          </a:p>
        </p:txBody>
      </p:sp>
      <p:sp>
        <p:nvSpPr>
          <p:cNvPr id="15" name="Text 12"/>
          <p:cNvSpPr/>
          <p:nvPr/>
        </p:nvSpPr>
        <p:spPr>
          <a:xfrm>
            <a:off x="2578608" y="2670048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2578608" y="3035808"/>
            <a:ext cx="1874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Worldwide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4663440" y="1645920"/>
            <a:ext cx="2057400" cy="224028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663440" y="1645920"/>
            <a:ext cx="2057400" cy="54864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773168" y="1755648"/>
            <a:ext cx="1874520" cy="8412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2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5200" dirty="0"/>
          </a:p>
        </p:txBody>
      </p:sp>
      <p:sp>
        <p:nvSpPr>
          <p:cNvPr id="20" name="Text 17"/>
          <p:cNvSpPr/>
          <p:nvPr/>
        </p:nvSpPr>
        <p:spPr>
          <a:xfrm>
            <a:off x="4773168" y="2670048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4773168" y="3035808"/>
            <a:ext cx="1874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Facilities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6858000" y="1645920"/>
            <a:ext cx="2057400" cy="224028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858000" y="1645920"/>
            <a:ext cx="2057400" cy="54864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967728" y="1755648"/>
            <a:ext cx="1874520" cy="8412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2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322K</a:t>
            </a:r>
            <a:endParaRPr lang="en-US" sz="5200" dirty="0"/>
          </a:p>
        </p:txBody>
      </p:sp>
      <p:sp>
        <p:nvSpPr>
          <p:cNvPr id="25" name="Text 22"/>
          <p:cNvSpPr/>
          <p:nvPr/>
        </p:nvSpPr>
        <p:spPr>
          <a:xfrm>
            <a:off x="6967728" y="2670048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 FT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6967728" y="3035808"/>
            <a:ext cx="1874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HQ Facility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411480" y="4645152"/>
            <a:ext cx="8321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Mildex Optical is a proud member of PanJit International — a global technology group with manufacturing in Taiwan, China, and Southeast Asia.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_design.jpe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20617">
              <a:alpha val="60000"/>
            </a:srgbClr>
          </a:solidFill>
          <a:ln w="12700">
            <a:solidFill>
              <a:srgbClr val="020617">
                <a:alpha val="6000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5029200" cy="5143500"/>
          </a:xfrm>
          <a:prstGeom prst="rect">
            <a:avLst/>
          </a:prstGeom>
          <a:solidFill>
            <a:srgbClr val="020617">
              <a:alpha val="85000"/>
            </a:srgbClr>
          </a:solidFill>
          <a:ln w="12700">
            <a:solidFill>
              <a:srgbClr val="020617">
                <a:alpha val="85000"/>
              </a:srgbClr>
            </a:solidFill>
            <a:prstDash val="solid"/>
          </a:ln>
        </p:spPr>
      </p:sp>
      <p:pic>
        <p:nvPicPr>
          <p:cNvPr id="5" name="Image 1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11480" y="274320"/>
            <a:ext cx="1737360" cy="4754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1480" y="128016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7200" dirty="0"/>
          </a:p>
        </p:txBody>
      </p:sp>
      <p:sp>
        <p:nvSpPr>
          <p:cNvPr id="7" name="Text 3"/>
          <p:cNvSpPr/>
          <p:nvPr/>
        </p:nvSpPr>
        <p:spPr>
          <a:xfrm>
            <a:off x="411480" y="2103120"/>
            <a:ext cx="45720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INDUSTRIES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MARKETS</a:t>
            </a:r>
            <a:endParaRPr lang="en-US" sz="4400" dirty="0"/>
          </a:p>
        </p:txBody>
      </p:sp>
      <p:sp>
        <p:nvSpPr>
          <p:cNvPr id="8" name="Text 4"/>
          <p:cNvSpPr/>
          <p:nvPr/>
        </p:nvSpPr>
        <p:spPr>
          <a:xfrm>
            <a:off x="411480" y="34747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Proven across six demanding verticals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12480" y="48463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4" name="Shape 1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INDUSTRIES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11480" y="8686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 We Serve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274320" y="1508760"/>
            <a:ext cx="27432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pic>
        <p:nvPicPr>
          <p:cNvPr id="8" name="Image 1" descr="/sessions/hopeful-zen-dirac/mnt/Mildex-site/:documents/MIlitary_Mildex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274320" y="1508760"/>
            <a:ext cx="2743200" cy="155448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4320" y="2560320"/>
            <a:ext cx="2743200" cy="502920"/>
          </a:xfrm>
          <a:prstGeom prst="rect">
            <a:avLst/>
          </a:prstGeom>
          <a:solidFill>
            <a:srgbClr val="020617">
              <a:alpha val="80000"/>
            </a:srgbClr>
          </a:solidFill>
          <a:ln w="12700">
            <a:solidFill>
              <a:srgbClr val="020617">
                <a:alpha val="80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65760" y="2569464"/>
            <a:ext cx="25603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Defense</a:t>
            </a:r>
            <a:endParaRPr lang="en-US" sz="800" dirty="0"/>
          </a:p>
        </p:txBody>
      </p:sp>
      <p:sp>
        <p:nvSpPr>
          <p:cNvPr id="11" name="Text 7"/>
          <p:cNvSpPr/>
          <p:nvPr/>
        </p:nvSpPr>
        <p:spPr>
          <a:xfrm>
            <a:off x="365760" y="2724912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MILITARY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3172968" y="1508760"/>
            <a:ext cx="27432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pic>
        <p:nvPicPr>
          <p:cNvPr id="13" name="Image 2" descr="/sessions/hopeful-zen-dirac/mnt/Mildex-site/:documents/Mildex_Marine_Flyer_v3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3172968" y="1508760"/>
            <a:ext cx="2743200" cy="1554480"/>
          </a:xfrm>
          <a:prstGeom prst="rect">
            <a:avLst/>
          </a:prstGeom>
        </p:spPr>
      </p:pic>
      <p:sp>
        <p:nvSpPr>
          <p:cNvPr id="14" name="Shape 9"/>
          <p:cNvSpPr/>
          <p:nvPr/>
        </p:nvSpPr>
        <p:spPr>
          <a:xfrm>
            <a:off x="3172968" y="2560320"/>
            <a:ext cx="2743200" cy="502920"/>
          </a:xfrm>
          <a:prstGeom prst="rect">
            <a:avLst/>
          </a:prstGeom>
          <a:solidFill>
            <a:srgbClr val="020617">
              <a:alpha val="80000"/>
            </a:srgbClr>
          </a:solidFill>
          <a:ln w="12700">
            <a:solidFill>
              <a:srgbClr val="020617">
                <a:alpha val="80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3264408" y="2569464"/>
            <a:ext cx="25603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Naval</a:t>
            </a:r>
            <a:endParaRPr lang="en-US" sz="800" dirty="0"/>
          </a:p>
        </p:txBody>
      </p:sp>
      <p:sp>
        <p:nvSpPr>
          <p:cNvPr id="16" name="Text 11"/>
          <p:cNvSpPr/>
          <p:nvPr/>
        </p:nvSpPr>
        <p:spPr>
          <a:xfrm>
            <a:off x="3264408" y="2724912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MARINE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6071616" y="1508760"/>
            <a:ext cx="27432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pic>
        <p:nvPicPr>
          <p:cNvPr id="18" name="Image 3" descr="/sessions/hopeful-zen-dirac/mnt/Mildex-site/:documents/Mildex_Avionics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6071616" y="1508760"/>
            <a:ext cx="2743200" cy="1554480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6071616" y="2560320"/>
            <a:ext cx="2743200" cy="502920"/>
          </a:xfrm>
          <a:prstGeom prst="rect">
            <a:avLst/>
          </a:prstGeom>
          <a:solidFill>
            <a:srgbClr val="020617">
              <a:alpha val="80000"/>
            </a:srgbClr>
          </a:solidFill>
          <a:ln w="12700">
            <a:solidFill>
              <a:srgbClr val="020617">
                <a:alpha val="80000"/>
              </a:srgbClr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6163056" y="2569464"/>
            <a:ext cx="25603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Aerospace</a:t>
            </a:r>
            <a:endParaRPr lang="en-US" sz="800" dirty="0"/>
          </a:p>
        </p:txBody>
      </p:sp>
      <p:sp>
        <p:nvSpPr>
          <p:cNvPr id="21" name="Text 15"/>
          <p:cNvSpPr/>
          <p:nvPr/>
        </p:nvSpPr>
        <p:spPr>
          <a:xfrm>
            <a:off x="6163056" y="2724912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AVIONICS</a:t>
            </a:r>
            <a:endParaRPr lang="en-US" sz="1300" dirty="0"/>
          </a:p>
        </p:txBody>
      </p:sp>
      <p:sp>
        <p:nvSpPr>
          <p:cNvPr id="22" name="Shape 16"/>
          <p:cNvSpPr/>
          <p:nvPr/>
        </p:nvSpPr>
        <p:spPr>
          <a:xfrm>
            <a:off x="274320" y="3200400"/>
            <a:ext cx="27432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pic>
        <p:nvPicPr>
          <p:cNvPr id="23" name="Image 4" descr="/sessions/hopeful-zen-dirac/mnt/Mildex-site/:documents/MildexOilandGas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274320" y="3200400"/>
            <a:ext cx="2743200" cy="1554480"/>
          </a:xfrm>
          <a:prstGeom prst="rect">
            <a:avLst/>
          </a:prstGeom>
        </p:spPr>
      </p:pic>
      <p:sp>
        <p:nvSpPr>
          <p:cNvPr id="24" name="Shape 17"/>
          <p:cNvSpPr/>
          <p:nvPr/>
        </p:nvSpPr>
        <p:spPr>
          <a:xfrm>
            <a:off x="274320" y="4251960"/>
            <a:ext cx="2743200" cy="502920"/>
          </a:xfrm>
          <a:prstGeom prst="rect">
            <a:avLst/>
          </a:prstGeom>
          <a:solidFill>
            <a:srgbClr val="020617">
              <a:alpha val="80000"/>
            </a:srgbClr>
          </a:solidFill>
          <a:ln w="12700">
            <a:solidFill>
              <a:srgbClr val="020617">
                <a:alpha val="80000"/>
              </a:srgbClr>
            </a:solidFill>
            <a:prstDash val="solid"/>
          </a:ln>
        </p:spPr>
      </p:sp>
      <p:sp>
        <p:nvSpPr>
          <p:cNvPr id="25" name="Text 18"/>
          <p:cNvSpPr/>
          <p:nvPr/>
        </p:nvSpPr>
        <p:spPr>
          <a:xfrm>
            <a:off x="365760" y="4261104"/>
            <a:ext cx="25603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</a:t>
            </a:r>
            <a:endParaRPr lang="en-US" sz="800" dirty="0"/>
          </a:p>
        </p:txBody>
      </p:sp>
      <p:sp>
        <p:nvSpPr>
          <p:cNvPr id="26" name="Text 19"/>
          <p:cNvSpPr/>
          <p:nvPr/>
        </p:nvSpPr>
        <p:spPr>
          <a:xfrm>
            <a:off x="365760" y="4416552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OIL &amp; GAS</a:t>
            </a:r>
            <a:endParaRPr lang="en-US" sz="1300" dirty="0"/>
          </a:p>
        </p:txBody>
      </p:sp>
      <p:sp>
        <p:nvSpPr>
          <p:cNvPr id="27" name="Shape 20"/>
          <p:cNvSpPr/>
          <p:nvPr/>
        </p:nvSpPr>
        <p:spPr>
          <a:xfrm>
            <a:off x="3172968" y="3200400"/>
            <a:ext cx="27432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pic>
        <p:nvPicPr>
          <p:cNvPr id="28" name="Image 5" descr="/sessions/hopeful-zen-dirac/mnt/Mildex-site/:documents/Mildex_Medical.jp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3172968" y="3200400"/>
            <a:ext cx="2743200" cy="1554480"/>
          </a:xfrm>
          <a:prstGeom prst="rect">
            <a:avLst/>
          </a:prstGeom>
        </p:spPr>
      </p:pic>
      <p:sp>
        <p:nvSpPr>
          <p:cNvPr id="29" name="Shape 21"/>
          <p:cNvSpPr/>
          <p:nvPr/>
        </p:nvSpPr>
        <p:spPr>
          <a:xfrm>
            <a:off x="3172968" y="4251960"/>
            <a:ext cx="2743200" cy="502920"/>
          </a:xfrm>
          <a:prstGeom prst="rect">
            <a:avLst/>
          </a:prstGeom>
          <a:solidFill>
            <a:srgbClr val="020617">
              <a:alpha val="80000"/>
            </a:srgbClr>
          </a:solidFill>
          <a:ln w="12700">
            <a:solidFill>
              <a:srgbClr val="020617">
                <a:alpha val="80000"/>
              </a:srgbClr>
            </a:solidFill>
            <a:prstDash val="solid"/>
          </a:ln>
        </p:spPr>
      </p:sp>
      <p:sp>
        <p:nvSpPr>
          <p:cNvPr id="30" name="Text 22"/>
          <p:cNvSpPr/>
          <p:nvPr/>
        </p:nvSpPr>
        <p:spPr>
          <a:xfrm>
            <a:off x="3264408" y="4261104"/>
            <a:ext cx="25603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</a:t>
            </a:r>
            <a:endParaRPr lang="en-US" sz="800" dirty="0"/>
          </a:p>
        </p:txBody>
      </p:sp>
      <p:sp>
        <p:nvSpPr>
          <p:cNvPr id="31" name="Text 23"/>
          <p:cNvSpPr/>
          <p:nvPr/>
        </p:nvSpPr>
        <p:spPr>
          <a:xfrm>
            <a:off x="3264408" y="4416552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</a:t>
            </a:r>
            <a:endParaRPr lang="en-US" sz="1300" dirty="0"/>
          </a:p>
        </p:txBody>
      </p:sp>
      <p:sp>
        <p:nvSpPr>
          <p:cNvPr id="32" name="Shape 24"/>
          <p:cNvSpPr/>
          <p:nvPr/>
        </p:nvSpPr>
        <p:spPr>
          <a:xfrm>
            <a:off x="6071616" y="3200400"/>
            <a:ext cx="2743200" cy="155448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pic>
        <p:nvPicPr>
          <p:cNvPr id="33" name="Image 6" descr="/sessions/hopeful-zen-dirac/mnt/Mildex-site/:documents/Mildex_Offroad_flyer_v2.jp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6071616" y="3200400"/>
            <a:ext cx="2743200" cy="1554480"/>
          </a:xfrm>
          <a:prstGeom prst="rect">
            <a:avLst/>
          </a:prstGeom>
        </p:spPr>
      </p:pic>
      <p:sp>
        <p:nvSpPr>
          <p:cNvPr id="34" name="Shape 25"/>
          <p:cNvSpPr/>
          <p:nvPr/>
        </p:nvSpPr>
        <p:spPr>
          <a:xfrm>
            <a:off x="6071616" y="4251960"/>
            <a:ext cx="2743200" cy="502920"/>
          </a:xfrm>
          <a:prstGeom prst="rect">
            <a:avLst/>
          </a:prstGeom>
          <a:solidFill>
            <a:srgbClr val="020617">
              <a:alpha val="80000"/>
            </a:srgbClr>
          </a:solidFill>
          <a:ln w="12700">
            <a:solidFill>
              <a:srgbClr val="020617">
                <a:alpha val="80000"/>
              </a:srgbClr>
            </a:solidFill>
            <a:prstDash val="solid"/>
          </a:ln>
        </p:spPr>
      </p:sp>
      <p:sp>
        <p:nvSpPr>
          <p:cNvPr id="35" name="Text 26"/>
          <p:cNvSpPr/>
          <p:nvPr/>
        </p:nvSpPr>
        <p:spPr>
          <a:xfrm>
            <a:off x="6163056" y="4261104"/>
            <a:ext cx="25603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Vehicle</a:t>
            </a:r>
            <a:endParaRPr lang="en-US" sz="800" dirty="0"/>
          </a:p>
        </p:txBody>
      </p:sp>
      <p:sp>
        <p:nvSpPr>
          <p:cNvPr id="36" name="Text 27"/>
          <p:cNvSpPr/>
          <p:nvPr/>
        </p:nvSpPr>
        <p:spPr>
          <a:xfrm>
            <a:off x="6163056" y="4416552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OFF-ROAD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12480" y="48463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4" name="Shape 1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MIX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11480" y="8686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Overview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1188720" y="1645920"/>
            <a:ext cx="2743200" cy="2743200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572768" y="2880360"/>
            <a:ext cx="1330452" cy="1577340"/>
          </a:xfrm>
          <a:prstGeom prst="ellipse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920240" y="2377440"/>
            <a:ext cx="1280160" cy="1280160"/>
          </a:xfrm>
          <a:prstGeom prst="ellipse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057400" y="2724912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65%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1005840" y="4343400"/>
            <a:ext cx="256032" cy="16459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325880" y="432511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PCAP (65%)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1005840" y="4572000"/>
            <a:ext cx="256032" cy="164592"/>
          </a:xfrm>
          <a:prstGeom prst="rect">
            <a:avLst/>
          </a:prstGeom>
          <a:solidFill>
            <a:srgbClr val="1E293B"/>
          </a:solidFill>
          <a:ln w="12700">
            <a:solidFill>
              <a:srgbClr val="47556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455371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Resistive (35%)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846320" y="1508760"/>
            <a:ext cx="3977640" cy="713232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846320" y="1508760"/>
            <a:ext cx="45720" cy="71323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983480" y="1581912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65%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6217920" y="155448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Projective Capacitive (PCAP)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6217920" y="1892808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Multi-touch, high-precision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4846320" y="2313432"/>
            <a:ext cx="3977640" cy="713232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846320" y="2313432"/>
            <a:ext cx="45720" cy="71323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983480" y="2386584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35%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6217920" y="2359152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Resistive Technologies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6217920" y="269748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4W, 5W, 8W, and multi-touch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4846320" y="3118104"/>
            <a:ext cx="3977640" cy="713232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4846320" y="3118104"/>
            <a:ext cx="45720" cy="71323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983480" y="3191256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4.3"–65"</a:t>
            </a:r>
            <a:endParaRPr lang="en-US" sz="2200" dirty="0"/>
          </a:p>
        </p:txBody>
      </p:sp>
      <p:sp>
        <p:nvSpPr>
          <p:cNvPr id="28" name="Text 25"/>
          <p:cNvSpPr/>
          <p:nvPr/>
        </p:nvSpPr>
        <p:spPr>
          <a:xfrm>
            <a:off x="6217920" y="3163824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Display Size Range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6217920" y="3502152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dimensions available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4846320" y="3922776"/>
            <a:ext cx="3977640" cy="713232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4846320" y="3922776"/>
            <a:ext cx="45720" cy="713232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983480" y="3995928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450+</a:t>
            </a:r>
            <a:endParaRPr lang="en-US" sz="2200" dirty="0"/>
          </a:p>
        </p:txBody>
      </p:sp>
      <p:sp>
        <p:nvSpPr>
          <p:cNvPr id="33" name="Text 30"/>
          <p:cNvSpPr/>
          <p:nvPr/>
        </p:nvSpPr>
        <p:spPr>
          <a:xfrm>
            <a:off x="6217920" y="3968496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Engineers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6217920" y="4306824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R&amp;D and manufacturing combined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_touchscreens.jpe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20617">
              <a:alpha val="55000"/>
            </a:srgbClr>
          </a:solidFill>
          <a:ln w="12700">
            <a:solidFill>
              <a:srgbClr val="020617">
                <a:alpha val="5500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5029200" cy="5143500"/>
          </a:xfrm>
          <a:prstGeom prst="rect">
            <a:avLst/>
          </a:prstGeom>
          <a:solidFill>
            <a:srgbClr val="020617">
              <a:alpha val="85000"/>
            </a:srgbClr>
          </a:solidFill>
          <a:ln w="12700">
            <a:solidFill>
              <a:srgbClr val="020617">
                <a:alpha val="85000"/>
              </a:srgbClr>
            </a:solidFill>
            <a:prstDash val="solid"/>
          </a:ln>
        </p:spPr>
      </p:sp>
      <p:pic>
        <p:nvPicPr>
          <p:cNvPr id="5" name="Image 1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11480" y="274320"/>
            <a:ext cx="1737360" cy="4754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1480" y="128016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7200" dirty="0"/>
          </a:p>
        </p:txBody>
      </p:sp>
      <p:sp>
        <p:nvSpPr>
          <p:cNvPr id="7" name="Text 3"/>
          <p:cNvSpPr/>
          <p:nvPr/>
        </p:nvSpPr>
        <p:spPr>
          <a:xfrm>
            <a:off x="411480" y="2103120"/>
            <a:ext cx="457200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</a:t>
            </a:r>
            <a:endParaRPr lang="en-US" sz="3800" dirty="0"/>
          </a:p>
        </p:txBody>
      </p:sp>
      <p:sp>
        <p:nvSpPr>
          <p:cNvPr id="8" name="Text 4"/>
          <p:cNvSpPr/>
          <p:nvPr/>
        </p:nvSpPr>
        <p:spPr>
          <a:xfrm>
            <a:off x="411480" y="38404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PCAP · Resistive · RMTS · Display Enhancements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 TECHNOLOGY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411480" y="868680"/>
            <a:ext cx="5029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PCAP Touch Screens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212080" y="594360"/>
            <a:ext cx="3657600" cy="416052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pic>
        <p:nvPicPr>
          <p:cNvPr id="7" name="Image 1" descr="/sessions/hopeful-zen-dirac/mnt/Mildex-site/:assets/mildex_design_2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212080" y="594360"/>
            <a:ext cx="3657600" cy="416052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212080" y="594360"/>
            <a:ext cx="3657600" cy="4160520"/>
          </a:xfrm>
          <a:prstGeom prst="rect">
            <a:avLst/>
          </a:prstGeom>
          <a:solidFill>
            <a:srgbClr val="0F172A">
              <a:alpha val="40000"/>
            </a:srgbClr>
          </a:solidFill>
          <a:ln w="12700">
            <a:solidFill>
              <a:srgbClr val="0F172A">
                <a:alpha val="40000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411480" y="1572768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48640" y="166420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 Points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2423160" y="1664208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10-point multi-touch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411480" y="2103120"/>
            <a:ext cx="4572000" cy="475488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548640" y="2194560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Diagonal Size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2423160" y="219456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4.3" to 65" (custom available)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411480" y="2633472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548640" y="272491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 Glass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2423160" y="2724912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0.55mm to 6mm, chemically strengthened</a:t>
            </a:r>
            <a:endParaRPr lang="en-US" sz="1000" dirty="0"/>
          </a:p>
        </p:txBody>
      </p:sp>
      <p:sp>
        <p:nvSpPr>
          <p:cNvPr id="18" name="Shape 14"/>
          <p:cNvSpPr/>
          <p:nvPr/>
        </p:nvSpPr>
        <p:spPr>
          <a:xfrm>
            <a:off x="411480" y="3163824"/>
            <a:ext cx="4572000" cy="475488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548640" y="3255264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ITO / Metal Mesh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2423160" y="32552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sensor technologies available</a:t>
            </a:r>
            <a:endParaRPr lang="en-US" sz="1000" dirty="0"/>
          </a:p>
        </p:txBody>
      </p:sp>
      <p:sp>
        <p:nvSpPr>
          <p:cNvPr id="21" name="Shape 17"/>
          <p:cNvSpPr/>
          <p:nvPr/>
        </p:nvSpPr>
        <p:spPr>
          <a:xfrm>
            <a:off x="411480" y="3694176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48640" y="3785616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Temp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2423160" y="3785616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-40°C to +85°C</a:t>
            </a:r>
            <a:endParaRPr lang="en-US" sz="1000" dirty="0"/>
          </a:p>
        </p:txBody>
      </p:sp>
      <p:sp>
        <p:nvSpPr>
          <p:cNvPr id="24" name="Shape 20"/>
          <p:cNvSpPr/>
          <p:nvPr/>
        </p:nvSpPr>
        <p:spPr>
          <a:xfrm>
            <a:off x="411480" y="4224528"/>
            <a:ext cx="4572000" cy="475488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548640" y="431596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Ingress Protection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2423160" y="4315968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IP65 / IP67 rated</a:t>
            </a:r>
            <a:endParaRPr lang="en-US" sz="1000" dirty="0"/>
          </a:p>
        </p:txBody>
      </p:sp>
      <p:sp>
        <p:nvSpPr>
          <p:cNvPr id="27" name="Shape 23"/>
          <p:cNvSpPr/>
          <p:nvPr/>
        </p:nvSpPr>
        <p:spPr>
          <a:xfrm>
            <a:off x="411480" y="4754880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548640" y="4846320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Certifications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2423160" y="484632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MIL-STD-461, MIL-STD-810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zen-dirac/mnt/Mildex-site/:assets/Mildex logo white tex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164592"/>
            <a:ext cx="1463040" cy="38404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1148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38B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 TECHNOLOGY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411480" y="868680"/>
            <a:ext cx="5029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Resistive Touch Screens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212080" y="594360"/>
            <a:ext cx="3657600" cy="416052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pic>
        <p:nvPicPr>
          <p:cNvPr id="7" name="Image 1" descr="/sessions/hopeful-zen-dirac/mnt/Mildex-site/:assets/Mildex_film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212080" y="594360"/>
            <a:ext cx="3657600" cy="416052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212080" y="594360"/>
            <a:ext cx="3657600" cy="4160520"/>
          </a:xfrm>
          <a:prstGeom prst="rect">
            <a:avLst/>
          </a:prstGeom>
          <a:solidFill>
            <a:srgbClr val="0F172A">
              <a:alpha val="40000"/>
            </a:srgbClr>
          </a:solidFill>
          <a:ln w="12700">
            <a:solidFill>
              <a:srgbClr val="0F172A">
                <a:alpha val="40000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411480" y="1572768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48640" y="166420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2423160" y="1664208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4-Wire, 5-Wire, 8-Wire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411480" y="2103120"/>
            <a:ext cx="4572000" cy="475488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548640" y="2194560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Diagonal Size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2423160" y="219456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3.5" to 21.5"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411480" y="2633472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548640" y="272491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 Method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2423160" y="2724912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Finger, stylus, glove, pen</a:t>
            </a:r>
            <a:endParaRPr lang="en-US" sz="1000" dirty="0"/>
          </a:p>
        </p:txBody>
      </p:sp>
      <p:sp>
        <p:nvSpPr>
          <p:cNvPr id="18" name="Shape 14"/>
          <p:cNvSpPr/>
          <p:nvPr/>
        </p:nvSpPr>
        <p:spPr>
          <a:xfrm>
            <a:off x="411480" y="3163824"/>
            <a:ext cx="4572000" cy="475488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548640" y="3255264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Hardness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2423160" y="32552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3H standard, 7H GFG option</a:t>
            </a:r>
            <a:endParaRPr lang="en-US" sz="1000" dirty="0"/>
          </a:p>
        </p:txBody>
      </p:sp>
      <p:sp>
        <p:nvSpPr>
          <p:cNvPr id="21" name="Shape 17"/>
          <p:cNvSpPr/>
          <p:nvPr/>
        </p:nvSpPr>
        <p:spPr>
          <a:xfrm>
            <a:off x="411480" y="3694176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48640" y="3785616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Temp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2423160" y="3785616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-40°C to +85°C</a:t>
            </a:r>
            <a:endParaRPr lang="en-US" sz="1000" dirty="0"/>
          </a:p>
        </p:txBody>
      </p:sp>
      <p:sp>
        <p:nvSpPr>
          <p:cNvPr id="24" name="Shape 20"/>
          <p:cNvSpPr/>
          <p:nvPr/>
        </p:nvSpPr>
        <p:spPr>
          <a:xfrm>
            <a:off x="411480" y="4224528"/>
            <a:ext cx="4572000" cy="475488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548640" y="431596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Linearity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2423160" y="4315968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1.5% (5W), &lt; 1.0% (8W)</a:t>
            </a:r>
            <a:endParaRPr lang="en-US" sz="1000" dirty="0"/>
          </a:p>
        </p:txBody>
      </p:sp>
      <p:sp>
        <p:nvSpPr>
          <p:cNvPr id="27" name="Shape 23"/>
          <p:cNvSpPr/>
          <p:nvPr/>
        </p:nvSpPr>
        <p:spPr>
          <a:xfrm>
            <a:off x="411480" y="4754880"/>
            <a:ext cx="4572000" cy="475488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548640" y="4846320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Durability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2423160" y="484632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35M+ actuations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2026-03-05T04:59:54Z</dcterms:created>
  <dcterms:modified xsi:type="dcterms:W3CDTF">2026-03-05T04:59:54Z</dcterms:modified>
</cp:coreProperties>
</file>